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4"/>
  </p:sldMasterIdLst>
  <p:notesMasterIdLst>
    <p:notesMasterId r:id="rId6"/>
  </p:notesMasterIdLst>
  <p:sldIdLst>
    <p:sldId id="256" r:id="rId5"/>
  </p:sldIdLst>
  <p:sldSz cx="13716000" cy="1951196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venir Nex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5" autoAdjust="0"/>
    <p:restoredTop sz="93103" autoAdjust="0"/>
  </p:normalViewPr>
  <p:slideViewPr>
    <p:cSldViewPr snapToGrid="0">
      <p:cViewPr>
        <p:scale>
          <a:sx n="60" d="100"/>
          <a:sy n="60" d="100"/>
        </p:scale>
        <p:origin x="848" y="-2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2224088" y="685800"/>
            <a:ext cx="2409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Avenir Nex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2224088" y="685800"/>
            <a:ext cx="2409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</a:lvl1pPr>
          </a:lstStyle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53360" y="6790618"/>
            <a:ext cx="10409280" cy="468287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52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2095" y="12383592"/>
            <a:ext cx="7651814" cy="352767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 algn="ctr">
              <a:buNone/>
              <a:defRPr sz="285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pPr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4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6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4751" y="2666635"/>
            <a:ext cx="1580949" cy="141786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9069" y="2666635"/>
            <a:ext cx="7074261" cy="141786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252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28451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1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59636" y="6790618"/>
            <a:ext cx="10410444" cy="468287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52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2095" y="12383368"/>
            <a:ext cx="7651814" cy="359933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pPr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40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3359" y="7505602"/>
            <a:ext cx="4932035" cy="8825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30606" y="7505602"/>
            <a:ext cx="4935774" cy="8825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5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3358" y="6582043"/>
            <a:ext cx="4932036" cy="200322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3358" y="8942983"/>
            <a:ext cx="4932036" cy="7388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30606" y="8942983"/>
            <a:ext cx="4935774" cy="738818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30606" y="6582043"/>
            <a:ext cx="4935774" cy="200322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850" b="0" cap="all" spc="15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85800" indent="0">
              <a:buNone/>
              <a:defRPr sz="285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7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4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4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858000" cy="19511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1055" y="6384007"/>
            <a:ext cx="4935891" cy="324771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31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8090" y="2289404"/>
            <a:ext cx="5417820" cy="14933156"/>
          </a:xfrm>
        </p:spPr>
        <p:txBody>
          <a:bodyPr>
            <a:normAutofit/>
          </a:bodyPr>
          <a:lstStyle>
            <a:lvl1pPr>
              <a:defRPr sz="285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448" y="10100010"/>
            <a:ext cx="4269105" cy="62423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1055" y="17742878"/>
            <a:ext cx="5709597" cy="910558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857999" cy="19511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0120" y="6384002"/>
            <a:ext cx="4937760" cy="32519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315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1" y="-119985"/>
            <a:ext cx="6864860" cy="19511963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448" y="10100014"/>
            <a:ext cx="4269105" cy="624234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50">
                <a:solidFill>
                  <a:srgbClr val="FFFFFF"/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0120" y="17742878"/>
            <a:ext cx="5705856" cy="910558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94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409068" y="2744683"/>
            <a:ext cx="8906633" cy="338207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9068" y="7505606"/>
            <a:ext cx="8906633" cy="8825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8415" y="17750298"/>
            <a:ext cx="3097965" cy="921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pPr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3359" y="17742878"/>
            <a:ext cx="6834996" cy="910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60168" y="17690846"/>
            <a:ext cx="548640" cy="1040638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65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3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49" r:id="rId13"/>
    <p:sldLayoutId id="2147483651" r:id="rId14"/>
    <p:sldLayoutId id="2147483652" r:id="rId15"/>
    <p:sldLayoutId id="2147483653" r:id="rId16"/>
    <p:sldLayoutId id="2147483654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3900" kern="1200" cap="all" spc="3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287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6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145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97167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2486025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200" indent="-342900" algn="l" defTabSz="1371600" rtl="0" eaLnBrk="1" latinLnBrk="0" hangingPunct="1">
        <a:lnSpc>
          <a:spcPct val="10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4BE9495-B342-994D-B033-59ADB96B3BCC}"/>
              </a:ext>
            </a:extLst>
          </p:cNvPr>
          <p:cNvSpPr/>
          <p:nvPr/>
        </p:nvSpPr>
        <p:spPr>
          <a:xfrm>
            <a:off x="0" y="0"/>
            <a:ext cx="13716000" cy="2443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2"/>
          <p:cNvSpPr txBox="1"/>
          <p:nvPr/>
        </p:nvSpPr>
        <p:spPr>
          <a:xfrm>
            <a:off x="812912" y="18728651"/>
            <a:ext cx="4146439" cy="270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could be a place for your sources.</a:t>
            </a:r>
          </a:p>
        </p:txBody>
      </p:sp>
      <p:sp>
        <p:nvSpPr>
          <p:cNvPr id="114" name="Rectangle 4"/>
          <p:cNvSpPr txBox="1"/>
          <p:nvPr/>
        </p:nvSpPr>
        <p:spPr>
          <a:xfrm>
            <a:off x="5362937" y="18781128"/>
            <a:ext cx="7541739" cy="18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Copyright © 201</a:t>
            </a:r>
            <a:r>
              <a:rPr lang="de-DE" dirty="0"/>
              <a:t>8</a:t>
            </a:r>
            <a:r>
              <a:rPr dirty="0"/>
              <a:t> Author Names and Contact Details</a:t>
            </a:r>
          </a:p>
        </p:txBody>
      </p:sp>
      <p:sp>
        <p:nvSpPr>
          <p:cNvPr id="115" name="Rectangle 5"/>
          <p:cNvSpPr txBox="1"/>
          <p:nvPr/>
        </p:nvSpPr>
        <p:spPr>
          <a:xfrm>
            <a:off x="811323" y="1782125"/>
            <a:ext cx="1209335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Laurel H. Messer, RN, PhD, CDE, Kristen Campbell, MS, Gregory Forlenza, MD, MS</a:t>
            </a:r>
          </a:p>
        </p:txBody>
      </p:sp>
      <p:sp>
        <p:nvSpPr>
          <p:cNvPr id="116" name="Rectangle 6"/>
          <p:cNvSpPr txBox="1"/>
          <p:nvPr/>
        </p:nvSpPr>
        <p:spPr>
          <a:xfrm>
            <a:off x="812912" y="2677083"/>
            <a:ext cx="5843426" cy="2373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ct val="140000"/>
              </a:lnSpc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400" b="1" dirty="0"/>
              <a:t>BACKGROUND</a:t>
            </a:r>
            <a:r>
              <a:rPr lang="en-US" sz="2400" dirty="0"/>
              <a:t> </a:t>
            </a:r>
          </a:p>
          <a:p>
            <a:r>
              <a:rPr lang="en-US" sz="1800" dirty="0"/>
              <a:t>Basal-IQ (Tandem Diabetes) is a PLGS system that demonstrated high user satisfaction in clinical trials. It is unknown whether users experience sustained satisfaction and reduced diabetes burden in the real-world.</a:t>
            </a:r>
          </a:p>
          <a:p>
            <a:r>
              <a:rPr lang="de-DE" dirty="0"/>
              <a:t>.</a:t>
            </a:r>
          </a:p>
        </p:txBody>
      </p:sp>
      <p:sp>
        <p:nvSpPr>
          <p:cNvPr id="117" name="Rectangle 7"/>
          <p:cNvSpPr txBox="1"/>
          <p:nvPr/>
        </p:nvSpPr>
        <p:spPr>
          <a:xfrm>
            <a:off x="413252" y="332517"/>
            <a:ext cx="11166156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dirty="0"/>
              <a:t>SATISFACTION AND REDUCTION IN DIABETES BURDEN WITH PREDICTIVE LOW GLUCOSE SUSPEND (PLGS) IN INDIVIDUALS WITH TYPE 1 DIABETES (T1D)</a:t>
            </a:r>
            <a:r>
              <a:rPr lang="en-US" dirty="0"/>
              <a:t> </a:t>
            </a:r>
            <a:endParaRPr sz="3201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9D7698C-1EF3-5242-B621-903F17FCD70C}"/>
              </a:ext>
            </a:extLst>
          </p:cNvPr>
          <p:cNvSpPr txBox="1"/>
          <p:nvPr/>
        </p:nvSpPr>
        <p:spPr>
          <a:xfrm>
            <a:off x="812912" y="4823843"/>
            <a:ext cx="5843426" cy="470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ct val="140000"/>
              </a:lnSpc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400" b="1" dirty="0"/>
              <a:t>METHODS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Participants with T1D/caregivers completed the Diabetes Impact and Device Satisfaction (DIDS) 11 item, 10 point Likert scale survey prior to Basal-IQ use, and at 2, 4, 6 months after start.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DIDS includes a Device Satisfaction factor (trust, ease of use, etc.) and Diabetes Impact factor (hypoglycemia fear, poor sleep, etc.).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Linear regression tested for change in scores from baseline to midpoint (2 or 4 months) and midpoint to 6 months, adjusted for baseline covariates. </a:t>
            </a:r>
          </a:p>
          <a:p>
            <a:r>
              <a:rPr lang="de-DE" dirty="0"/>
              <a:t>.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66A9409-0A84-0149-912F-00A6D586DF34}"/>
              </a:ext>
            </a:extLst>
          </p:cNvPr>
          <p:cNvSpPr txBox="1"/>
          <p:nvPr/>
        </p:nvSpPr>
        <p:spPr>
          <a:xfrm>
            <a:off x="7061250" y="2738183"/>
            <a:ext cx="6248350" cy="7022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ct val="140000"/>
              </a:lnSpc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000" b="1" dirty="0"/>
              <a:t>Device Satisfaction Factor</a:t>
            </a:r>
          </a:p>
          <a:p>
            <a:r>
              <a:rPr lang="en-US" sz="1800" dirty="0"/>
              <a:t>(Cronbach’s α = 0.86 at baseline and 0.86 after 6 </a:t>
            </a:r>
            <a:r>
              <a:rPr lang="en-US" sz="1800" dirty="0" err="1"/>
              <a:t>mo</a:t>
            </a:r>
            <a:r>
              <a:rPr lang="en-US" sz="1800" dirty="0"/>
              <a:t>) </a:t>
            </a:r>
          </a:p>
          <a:p>
            <a:r>
              <a:rPr lang="en-US" sz="1800" u="sng" dirty="0"/>
              <a:t>Baseline to midpoint: </a:t>
            </a:r>
          </a:p>
          <a:p>
            <a:r>
              <a:rPr lang="en-US" sz="1800" dirty="0"/>
              <a:t>Satisfaction significantly increased in previous MDI users [mean 2.32 points (Bonferroni adjusted CI: 1.8, 2.84), p&lt;0.001] and non-Tandem pump users [1.13 points (CI: 0.64, 1.62), p&lt;0.001], with no increase in Tandem users (p=1). </a:t>
            </a:r>
          </a:p>
          <a:p>
            <a:r>
              <a:rPr lang="en-US" sz="1800" u="sng" dirty="0"/>
              <a:t>Midpoint to 6 months: </a:t>
            </a:r>
          </a:p>
          <a:p>
            <a:r>
              <a:rPr lang="en-US" sz="1800" dirty="0"/>
              <a:t>No significant change from midpoint (Figure 1A). </a:t>
            </a:r>
          </a:p>
          <a:p>
            <a:pPr algn="ctr"/>
            <a:r>
              <a:rPr lang="en-US" sz="2000" b="1" dirty="0"/>
              <a:t>Diabetes Impact Factor</a:t>
            </a:r>
          </a:p>
          <a:p>
            <a:r>
              <a:rPr lang="en-US" sz="1800" dirty="0"/>
              <a:t>(Cronbach’s α = 0.73 at baseline and 0.70 after 6 </a:t>
            </a:r>
            <a:r>
              <a:rPr lang="en-US" sz="1800" dirty="0" err="1"/>
              <a:t>mo</a:t>
            </a:r>
            <a:r>
              <a:rPr lang="en-US" sz="1800" dirty="0"/>
              <a:t>) </a:t>
            </a:r>
          </a:p>
          <a:p>
            <a:r>
              <a:rPr lang="en-US" sz="1800" u="sng" dirty="0"/>
              <a:t>Baseline to midpoint: </a:t>
            </a:r>
            <a:r>
              <a:rPr lang="en-US" sz="1800" dirty="0"/>
              <a:t>Diabetes Impact was significantly reduced for previous MDI users [-1.60 points (CI: -2.18, -1.02), p&lt;0.001], non-Tandem pump users [-0.91 ( -1.46, -0.36), p&lt;0.001] and Tandem pump users [-0.89 (-1.4, -0.37), p&lt;0.001], </a:t>
            </a:r>
          </a:p>
          <a:p>
            <a:r>
              <a:rPr lang="en-US" sz="1800" u="sng" dirty="0"/>
              <a:t>Midpoint to 6 months:</a:t>
            </a:r>
          </a:p>
          <a:p>
            <a:r>
              <a:rPr lang="en-US" sz="1800" dirty="0"/>
              <a:t> No significant change from midpoint (Figure 1A). 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875D439A-502D-1D40-9FB7-163BBAA38176}"/>
              </a:ext>
            </a:extLst>
          </p:cNvPr>
          <p:cNvSpPr txBox="1"/>
          <p:nvPr/>
        </p:nvSpPr>
        <p:spPr>
          <a:xfrm>
            <a:off x="7061250" y="10004611"/>
            <a:ext cx="5843426" cy="21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ct val="140000"/>
              </a:lnSpc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800" b="1" dirty="0"/>
              <a:t>Conclusion</a:t>
            </a:r>
            <a:endParaRPr lang="en-US" sz="2800" dirty="0"/>
          </a:p>
          <a:p>
            <a:r>
              <a:rPr lang="en-US" sz="1800" dirty="0"/>
              <a:t>Basal-IQ increased device satisfaction in former MDI and non-Tandem pump users, and reduced diabetes impact in all users in the first few months of use, and satisfaction was sustained over 6 months. </a:t>
            </a:r>
            <a:r>
              <a:rPr lang="de-DE" dirty="0"/>
              <a:t>.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0A31227-DB61-B644-9FAC-7DE6BD3412EE}"/>
              </a:ext>
            </a:extLst>
          </p:cNvPr>
          <p:cNvSpPr txBox="1"/>
          <p:nvPr/>
        </p:nvSpPr>
        <p:spPr>
          <a:xfrm>
            <a:off x="812912" y="9340736"/>
            <a:ext cx="5843426" cy="241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ct val="140000"/>
              </a:lnSpc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2400" b="1" dirty="0"/>
              <a:t>RESULTS</a:t>
            </a:r>
            <a:r>
              <a:rPr lang="en-US" sz="1800" dirty="0"/>
              <a:t> </a:t>
            </a:r>
          </a:p>
          <a:p>
            <a:r>
              <a:rPr lang="en-US" sz="1800" dirty="0"/>
              <a:t>541 participants (</a:t>
            </a:r>
            <a:r>
              <a:rPr lang="en-US" sz="1800" dirty="0" err="1"/>
              <a:t>mean±sd</a:t>
            </a:r>
            <a:r>
              <a:rPr lang="en-US" sz="1800" dirty="0"/>
              <a:t> age 36.7±16.9 years, HbA1c 7.2±1.1%) completed surveys: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	300 Tandem pump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	159 other pump users,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	82 multiple daily injections (MDI) users.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AE1A6-AF4E-C247-BFB9-DC4FCA2F76D2}"/>
              </a:ext>
            </a:extLst>
          </p:cNvPr>
          <p:cNvSpPr/>
          <p:nvPr/>
        </p:nvSpPr>
        <p:spPr>
          <a:xfrm>
            <a:off x="212651" y="13932780"/>
            <a:ext cx="13503349" cy="5247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B9FD6-3052-3C4D-8B19-87F035E83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4" t="13204" r="24952" b="8580"/>
          <a:stretch/>
        </p:blipFill>
        <p:spPr>
          <a:xfrm>
            <a:off x="8074876" y="14201611"/>
            <a:ext cx="5443652" cy="4461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931F-DAC4-1242-B557-2D2B27744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9" t="10730" r="26704" b="6814"/>
          <a:stretch/>
        </p:blipFill>
        <p:spPr>
          <a:xfrm>
            <a:off x="1181394" y="14088473"/>
            <a:ext cx="5106462" cy="4687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EC8E8-6E95-FC4E-BC12-05FA165D0ED4}"/>
              </a:ext>
            </a:extLst>
          </p:cNvPr>
          <p:cNvSpPr txBox="1"/>
          <p:nvPr/>
        </p:nvSpPr>
        <p:spPr>
          <a:xfrm>
            <a:off x="204481" y="12611780"/>
            <a:ext cx="13511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Change in Device Satisfaction (A) and Diabetes Impact (B) from Pre-Basal IQ to midpoint and midpoint to 6 months stratified by former insulin modality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E648D-0F5A-8E42-9E4A-3D51EE978F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54"/>
          <a:stretch/>
        </p:blipFill>
        <p:spPr>
          <a:xfrm>
            <a:off x="11579408" y="458200"/>
            <a:ext cx="1939120" cy="1239760"/>
          </a:xfrm>
          <a:prstGeom prst="rect">
            <a:avLst/>
          </a:prstGeom>
          <a:ln w="25400">
            <a:noFill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Layout">
  <a:themeElements>
    <a:clrScheme name="Layou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Layout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Layou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enesDocumentTypeId xmlns="eb3f7de7-c935-4ca6-a12c-1f73773710ec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CD7C69A2F5544CBED797FA5720F3D6" ma:contentTypeVersion="10" ma:contentTypeDescription="Create a new document." ma:contentTypeScope="" ma:versionID="1f0341efeb88cde60c32d590786b756f">
  <xsd:schema xmlns:xsd="http://www.w3.org/2001/XMLSchema" xmlns:xs="http://www.w3.org/2001/XMLSchema" xmlns:p="http://schemas.microsoft.com/office/2006/metadata/properties" xmlns:ns1="http://schemas.microsoft.com/sharepoint/v3" xmlns:ns2="eb3f7de7-c935-4ca6-a12c-1f73773710ec" xmlns:ns3="0e39f04a-a3dd-439b-8e79-f536d67e5315" targetNamespace="http://schemas.microsoft.com/office/2006/metadata/properties" ma:root="true" ma:fieldsID="580664181be5f89321ffd1d3b84e032d" ns1:_="" ns2:_="" ns3:_="">
    <xsd:import namespace="http://schemas.microsoft.com/sharepoint/v3"/>
    <xsd:import namespace="eb3f7de7-c935-4ca6-a12c-1f73773710ec"/>
    <xsd:import namespace="0e39f04a-a3dd-439b-8e79-f536d67e531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enesDocumentType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f7de7-c935-4ca6-a12c-1f73773710ec" elementFormDefault="qualified">
    <xsd:import namespace="http://schemas.microsoft.com/office/2006/documentManagement/types"/>
    <xsd:import namespace="http://schemas.microsoft.com/office/infopath/2007/PartnerControls"/>
    <xsd:element name="KenesDocumentTypeId" ma:index="10" nillable="true" ma:displayName="KenesDocumentTypeId" ma:list="{5ca2ab15-5c4e-45db-95e6-5cb4dd45d1b1}" ma:internalName="KenesDocumentTypeId" ma:showField="Title" ma:web="eb3f7de7-c935-4ca6-a12c-1f73773710ec">
      <xsd:simpleType>
        <xsd:restriction base="dms:Lookup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39f04a-a3dd-439b-8e79-f536d67e5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C28B38-219B-4FAE-B067-6BDE781D7F1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6c10228d-e4d2-4897-93a0-93d2c59f260e"/>
    <ds:schemaRef ds:uri="56ce4b01-65a0-4a6f-a4d4-50a2a2aa59d3"/>
    <ds:schemaRef ds:uri="http://www.w3.org/XML/1998/namespace"/>
    <ds:schemaRef ds:uri="http://purl.org/dc/dcmitype/"/>
    <ds:schemaRef ds:uri="eb3f7de7-c935-4ca6-a12c-1f73773710ec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CE11BAF-FF5B-4E0C-9A99-7542590308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093446-3DF1-446D-B909-9D757B83D2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3f7de7-c935-4ca6-a12c-1f73773710ec"/>
    <ds:schemaRef ds:uri="0e39f04a-a3dd-439b-8e79-f536d67e5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{E2730004-373D-E540-8F60-7EEFC09DD12C}tf10001120</Template>
  <TotalTime>62</TotalTime>
  <Words>458</Words>
  <Application>Microsoft Macintosh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Avenir Next</vt:lpstr>
      <vt:lpstr>Gill Sans MT</vt:lpstr>
      <vt:lpstr>Parcel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Adam Wojtkowski</dc:creator>
  <cp:lastModifiedBy>Messer, Laurel H</cp:lastModifiedBy>
  <cp:revision>17</cp:revision>
  <dcterms:modified xsi:type="dcterms:W3CDTF">2019-12-09T17:26:27Z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0x010100B9CD7C69A2F5544CBED797FA5720F3D6</vt:lpwstr>
  </property>
</Properties>
</file>